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1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1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32" autoAdjust="0"/>
  </p:normalViewPr>
  <p:slideViewPr>
    <p:cSldViewPr snapToGrid="0" snapToObjects="1">
      <p:cViewPr varScale="1">
        <p:scale>
          <a:sx n="89" d="100"/>
          <a:sy n="89" d="100"/>
        </p:scale>
        <p:origin x="-10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7858-B3F2-4103-B291-0F3182481889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555C-CDD5-4B2A-A456-4CCFE9053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7B31-9967-4788-9E96-F532C9D27F43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04D9-F0E3-4F47-B35E-066C6174C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D633-2B73-477E-83F5-D6E13CACF7EE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DF6A-5E4B-4491-BE9F-F90DD1124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2233-EEE2-40CF-ABEE-BF8082A53FC2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36E6-5FDF-4A12-9661-B5310668E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4E2A-2088-444A-8B5A-59145A580CF8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06E5-509E-42CA-AAC9-DD9756C29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28CE-2481-47B6-9377-1A06079AA398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8332-009B-4118-B673-61151349F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FB42-E4D8-4A1A-AD2D-0C1C32F275BC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B794-BC1F-4899-8C60-CE38D4122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2C88-7A35-4D9C-A993-C63114097381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98C8-D38C-4ACB-BFF5-670A58CA2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308A3-628B-4A40-93AB-F06446F586C9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F6E7-BE39-4232-B52B-3C46544B7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EB24-1230-4A7A-8C5E-C2A2FA0EF54C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197C-0BB3-4249-AE6A-3984A2414B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4E01-42CB-4CEB-B1B1-336673E1FA81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3FF7E-35B2-4AB1-A3B5-0EBB78BED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447ACE-9A4D-4EF2-ADA1-6B1FAA5A1059}" type="datetimeFigureOut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9EC82F-631E-4DD9-85C0-00B072D07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15200" cy="1300163"/>
          </a:xfrm>
        </p:spPr>
        <p:txBody>
          <a:bodyPr/>
          <a:lstStyle/>
          <a:p>
            <a:pPr eaLnBrk="1" hangingPunct="1"/>
            <a:r>
              <a:rPr lang="en-US" smtClean="0"/>
              <a:t>AP United States History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889000" y="1300163"/>
            <a:ext cx="6929438" cy="2265362"/>
          </a:xfrm>
        </p:spPr>
        <p:txBody>
          <a:bodyPr/>
          <a:lstStyle/>
          <a:p>
            <a:pPr eaLnBrk="1" hangingPunct="1"/>
            <a:r>
              <a:rPr lang="en-US" sz="2400" smtClean="0"/>
              <a:t>Information for Parents and Students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Teacher: Jennifer Lounibos</a:t>
            </a:r>
          </a:p>
          <a:p>
            <a:pPr eaLnBrk="1" hangingPunct="1"/>
            <a:r>
              <a:rPr lang="en-US" sz="2400" smtClean="0"/>
              <a:t>Email: jlounibos@petk12.org</a:t>
            </a:r>
          </a:p>
          <a:p>
            <a:pPr eaLnBrk="1" hangingPunct="1"/>
            <a:r>
              <a:rPr lang="en-US" sz="2400" smtClean="0"/>
              <a:t>Website: lounibos.weebly.com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 t="22479" r="1752" b="-16858"/>
          <a:stretch>
            <a:fillRect/>
          </a:stretch>
        </p:blipFill>
        <p:spPr bwMode="auto">
          <a:xfrm>
            <a:off x="3813175" y="3565525"/>
            <a:ext cx="533082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36663"/>
          </a:xfrm>
        </p:spPr>
        <p:txBody>
          <a:bodyPr/>
          <a:lstStyle/>
          <a:p>
            <a:pPr eaLnBrk="1" hangingPunct="1"/>
            <a:r>
              <a:rPr lang="en-US" smtClean="0"/>
              <a:t>APUSH Film Fest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36663"/>
            <a:ext cx="7315200" cy="5621337"/>
          </a:xfrm>
        </p:spPr>
        <p:txBody>
          <a:bodyPr/>
          <a:lstStyle/>
          <a:p>
            <a:pPr eaLnBrk="1" hangingPunct="1"/>
            <a:r>
              <a:rPr lang="en-US" sz="2400" smtClean="0"/>
              <a:t>Starts after we take the test</a:t>
            </a:r>
          </a:p>
          <a:p>
            <a:pPr eaLnBrk="1" hangingPunct="1"/>
            <a:r>
              <a:rPr lang="en-US" sz="2400" smtClean="0"/>
              <a:t>Permission slip for movies</a:t>
            </a:r>
          </a:p>
          <a:p>
            <a:pPr eaLnBrk="1" hangingPunct="1"/>
            <a:r>
              <a:rPr lang="en-US" sz="2400" smtClean="0"/>
              <a:t>All movies are related to subjects we studied throughout the year</a:t>
            </a:r>
          </a:p>
          <a:p>
            <a:pPr eaLnBrk="1" hangingPunct="1"/>
            <a:r>
              <a:rPr lang="en-US" sz="2400" smtClean="0"/>
              <a:t>Each movie is followed by an analysis of the following:</a:t>
            </a:r>
          </a:p>
          <a:p>
            <a:pPr lvl="1" eaLnBrk="1" hangingPunct="1"/>
            <a:r>
              <a:rPr lang="en-US" sz="2400" smtClean="0"/>
              <a:t>Argument (thesis) of the movie</a:t>
            </a:r>
          </a:p>
          <a:p>
            <a:pPr lvl="1" eaLnBrk="1" hangingPunct="1"/>
            <a:r>
              <a:rPr lang="en-US" sz="2400" smtClean="0"/>
              <a:t>Historical evidence</a:t>
            </a:r>
          </a:p>
          <a:p>
            <a:pPr lvl="1" eaLnBrk="1" hangingPunct="1"/>
            <a:r>
              <a:rPr lang="en-US" sz="2400" smtClean="0"/>
              <a:t>SOAPSTone</a:t>
            </a:r>
          </a:p>
          <a:p>
            <a:pPr lvl="1" eaLnBrk="1" hangingPunct="1"/>
            <a:r>
              <a:rPr lang="en-US" sz="2400" smtClean="0"/>
              <a:t>Historical accuracy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>
                <a:solidFill>
                  <a:schemeClr val="tx2"/>
                </a:solidFill>
              </a:rPr>
              <a:t>Semester final (project): group or 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20788"/>
          </a:xfrm>
        </p:spPr>
        <p:txBody>
          <a:bodyPr/>
          <a:lstStyle/>
          <a:p>
            <a:pPr eaLnBrk="1" hangingPunct="1"/>
            <a:r>
              <a:rPr lang="en-US" smtClean="0"/>
              <a:t>Goals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9225"/>
            <a:ext cx="7315200" cy="5438775"/>
          </a:xfrm>
        </p:spPr>
        <p:txBody>
          <a:bodyPr rtlCol="0">
            <a:normAutofit fontScale="92500"/>
          </a:bodyPr>
          <a:lstStyle/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/>
              <a:t>To teach students U.S. history, which is fascinating and explains the world we live in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sz="2400" dirty="0" smtClean="0"/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/>
              <a:t>To develop critical thinking skills such as analysis, argumentation, synthesis, and evaluation</a:t>
            </a:r>
          </a:p>
          <a:p>
            <a:pPr marL="45720" indent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sz="2400" dirty="0"/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/>
              <a:t>To prepare students for college level academic rigor while still being here to support and guide them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sz="2400" dirty="0" smtClean="0"/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/>
              <a:t>To support student learning while not limiting what they learn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sz="2400" dirty="0" smtClean="0"/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/>
              <a:t>To enable students to pass the APUSH College Board Exam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87450"/>
          </a:xfrm>
        </p:spPr>
        <p:txBody>
          <a:bodyPr/>
          <a:lstStyle/>
          <a:p>
            <a:pPr eaLnBrk="1" hangingPunct="1"/>
            <a:r>
              <a:rPr lang="en-US" smtClean="0"/>
              <a:t>The APUSH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7450"/>
            <a:ext cx="9144000" cy="5670550"/>
          </a:xfrm>
        </p:spPr>
        <p:txBody>
          <a:bodyPr/>
          <a:lstStyle/>
          <a:p>
            <a:pPr eaLnBrk="1" hangingPunct="1"/>
            <a:r>
              <a:rPr lang="en-US" sz="2400" smtClean="0"/>
              <a:t>Designed and administered by the College Board</a:t>
            </a:r>
          </a:p>
          <a:p>
            <a:pPr eaLnBrk="1" hangingPunct="1"/>
            <a:r>
              <a:rPr lang="en-US" sz="2400" smtClean="0"/>
              <a:t>Costs approximately $91</a:t>
            </a:r>
          </a:p>
          <a:p>
            <a:pPr eaLnBrk="1" hangingPunct="1"/>
            <a:r>
              <a:rPr lang="en-US" sz="2400" smtClean="0"/>
              <a:t>Usually in early/mid May</a:t>
            </a:r>
          </a:p>
          <a:p>
            <a:pPr eaLnBrk="1" hangingPunct="1"/>
            <a:r>
              <a:rPr lang="en-US" sz="2400" smtClean="0"/>
              <a:t>Four sections:</a:t>
            </a:r>
          </a:p>
          <a:p>
            <a:pPr lvl="1" eaLnBrk="1" hangingPunct="1"/>
            <a:r>
              <a:rPr lang="en-US" sz="2400" smtClean="0"/>
              <a:t>Multiple Choice: 55 Qs in 55 minutes (w/sources)</a:t>
            </a:r>
          </a:p>
          <a:p>
            <a:pPr lvl="1" eaLnBrk="1" hangingPunct="1"/>
            <a:r>
              <a:rPr lang="en-US" sz="2400" smtClean="0"/>
              <a:t>Short Answer: 4 3-part Qs in 50 minutes (w/sources)</a:t>
            </a:r>
          </a:p>
          <a:p>
            <a:pPr lvl="1" eaLnBrk="1" hangingPunct="1"/>
            <a:r>
              <a:rPr lang="en-US" sz="2400" smtClean="0"/>
              <a:t>Document Based Question Essay: 1 Q/55 minutes (w/sources)</a:t>
            </a:r>
          </a:p>
          <a:p>
            <a:pPr lvl="1" eaLnBrk="1" hangingPunct="1"/>
            <a:r>
              <a:rPr lang="en-US" sz="2400" smtClean="0"/>
              <a:t>Long Essay: 1 Q in 35 minutes (no sources)</a:t>
            </a:r>
          </a:p>
          <a:p>
            <a:pPr eaLnBrk="1" hangingPunct="1"/>
            <a:r>
              <a:rPr lang="en-US" sz="2600" smtClean="0"/>
              <a:t>Scores:</a:t>
            </a:r>
          </a:p>
          <a:p>
            <a:pPr lvl="1" eaLnBrk="1" hangingPunct="1"/>
            <a:r>
              <a:rPr lang="en-US" sz="2400" smtClean="0"/>
              <a:t>1 or 2 = not passing</a:t>
            </a:r>
          </a:p>
          <a:p>
            <a:pPr lvl="1" eaLnBrk="1" hangingPunct="1"/>
            <a:r>
              <a:rPr lang="en-US" sz="2400" smtClean="0"/>
              <a:t>3 or 4 = passing</a:t>
            </a:r>
          </a:p>
          <a:p>
            <a:pPr lvl="1" eaLnBrk="1" hangingPunct="1"/>
            <a:r>
              <a:rPr lang="en-US" sz="2400" smtClean="0"/>
              <a:t>5 = highest passing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54125"/>
          </a:xfrm>
        </p:spPr>
        <p:txBody>
          <a:bodyPr/>
          <a:lstStyle/>
          <a:p>
            <a:pPr eaLnBrk="1" hangingPunct="1"/>
            <a:r>
              <a:rPr lang="en-US" smtClean="0"/>
              <a:t>Benefits of Taking APUSH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54125"/>
            <a:ext cx="8229600" cy="5054600"/>
          </a:xfrm>
        </p:spPr>
        <p:txBody>
          <a:bodyPr/>
          <a:lstStyle/>
          <a:p>
            <a:pPr eaLnBrk="1" hangingPunct="1"/>
            <a:r>
              <a:rPr lang="en-US" sz="2200" smtClean="0"/>
              <a:t>Grade bump possible: A=5.0, B=4.0, C=3.0 (but it must be earned)</a:t>
            </a:r>
          </a:p>
          <a:p>
            <a:pPr eaLnBrk="1" hangingPunct="1"/>
            <a:r>
              <a:rPr lang="en-US" sz="2200" smtClean="0"/>
              <a:t>Score of 3, 4, or 5 can earn college credit (depends on college)</a:t>
            </a:r>
          </a:p>
          <a:p>
            <a:pPr lvl="1" eaLnBrk="1" hangingPunct="1"/>
            <a:r>
              <a:rPr lang="en-US" sz="2200" smtClean="0"/>
              <a:t>Can save money</a:t>
            </a:r>
          </a:p>
          <a:p>
            <a:pPr lvl="1" eaLnBrk="1" hangingPunct="1"/>
            <a:r>
              <a:rPr lang="en-US" sz="2200" smtClean="0"/>
              <a:t>Possible higher priority in course registration </a:t>
            </a:r>
          </a:p>
          <a:p>
            <a:pPr eaLnBrk="1" hangingPunct="1"/>
            <a:r>
              <a:rPr lang="en-US" sz="2200" smtClean="0"/>
              <a:t>Challenging course work:</a:t>
            </a:r>
          </a:p>
          <a:p>
            <a:pPr lvl="1" eaLnBrk="1" hangingPunct="1"/>
            <a:r>
              <a:rPr lang="en-US" sz="2200" smtClean="0"/>
              <a:t>Learn lots of U.S. history</a:t>
            </a:r>
          </a:p>
          <a:p>
            <a:pPr lvl="1" eaLnBrk="1" hangingPunct="1"/>
            <a:r>
              <a:rPr lang="en-US" sz="2200" smtClean="0"/>
              <a:t>Develop critical thinking, reading, and writing skills before college</a:t>
            </a:r>
          </a:p>
          <a:p>
            <a:pPr lvl="1" eaLnBrk="1" hangingPunct="1"/>
            <a:r>
              <a:rPr lang="en-US" sz="2200" smtClean="0"/>
              <a:t>Practice analytical discussions</a:t>
            </a:r>
          </a:p>
          <a:p>
            <a:pPr eaLnBrk="1" hangingPunct="1"/>
            <a:r>
              <a:rPr lang="en-US" sz="2200" smtClean="0"/>
              <a:t>Helps with taking SAT and other timed or essay-writing tests</a:t>
            </a:r>
          </a:p>
          <a:p>
            <a:pPr eaLnBrk="1" hangingPunct="1"/>
            <a:r>
              <a:rPr lang="en-US" sz="2200" smtClean="0"/>
              <a:t>College-readiness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316038"/>
          </a:xfrm>
        </p:spPr>
        <p:txBody>
          <a:bodyPr/>
          <a:lstStyle/>
          <a:p>
            <a:pPr eaLnBrk="1" hangingPunct="1"/>
            <a:r>
              <a:rPr lang="en-US" smtClean="0"/>
              <a:t>Summer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16038"/>
            <a:ext cx="7315200" cy="5354637"/>
          </a:xfrm>
        </p:spPr>
        <p:txBody>
          <a:bodyPr/>
          <a:lstStyle/>
          <a:p>
            <a:pPr eaLnBrk="1" hangingPunct="1"/>
            <a:r>
              <a:rPr lang="en-US" smtClean="0"/>
              <a:t>What? </a:t>
            </a:r>
          </a:p>
          <a:p>
            <a:pPr lvl="1" eaLnBrk="1" hangingPunct="1"/>
            <a:r>
              <a:rPr lang="en-US" sz="2000" smtClean="0"/>
              <a:t>First 6 chapters of the textbook</a:t>
            </a:r>
          </a:p>
          <a:p>
            <a:pPr lvl="1" eaLnBrk="1" hangingPunct="1"/>
            <a:r>
              <a:rPr lang="en-US" sz="2000" smtClean="0"/>
              <a:t>Notes and analysis</a:t>
            </a:r>
          </a:p>
          <a:p>
            <a:pPr lvl="1" eaLnBrk="1" hangingPunct="1"/>
            <a:r>
              <a:rPr lang="en-US" sz="2000" smtClean="0"/>
              <a:t>Very straightforward</a:t>
            </a:r>
          </a:p>
          <a:p>
            <a:pPr lvl="1" eaLnBrk="1" hangingPunct="1"/>
            <a:r>
              <a:rPr lang="en-US" sz="2000" smtClean="0"/>
              <a:t>Required</a:t>
            </a:r>
          </a:p>
          <a:p>
            <a:pPr lvl="1" eaLnBrk="1" hangingPunct="1"/>
            <a:r>
              <a:rPr lang="en-US" sz="2000" smtClean="0"/>
              <a:t>Unit test on second day back from school</a:t>
            </a:r>
          </a:p>
          <a:p>
            <a:pPr eaLnBrk="1" hangingPunct="1"/>
            <a:r>
              <a:rPr lang="en-US" smtClean="0"/>
              <a:t>Why?</a:t>
            </a:r>
          </a:p>
          <a:p>
            <a:pPr lvl="1" eaLnBrk="1" hangingPunct="1"/>
            <a:r>
              <a:rPr lang="en-US" sz="2000" smtClean="0"/>
              <a:t>College Board expects a high level of historical knowledge</a:t>
            </a:r>
          </a:p>
          <a:p>
            <a:pPr lvl="1" eaLnBrk="1" hangingPunct="1"/>
            <a:r>
              <a:rPr lang="en-US" sz="2000" smtClean="0"/>
              <a:t>Conquer colonial history before school starts</a:t>
            </a:r>
          </a:p>
          <a:p>
            <a:pPr lvl="1" eaLnBrk="1" hangingPunct="1"/>
            <a:r>
              <a:rPr lang="en-US" sz="2000" smtClean="0"/>
              <a:t>Helps to pace reading at a manageable level during the school year</a:t>
            </a:r>
          </a:p>
          <a:p>
            <a:pPr lvl="1" eaLnBrk="1" hangingPunct="1"/>
            <a:r>
              <a:rPr lang="en-US" sz="2000" smtClean="0"/>
              <a:t>Provides a baseline for self-improvement all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54125"/>
          </a:xfrm>
        </p:spPr>
        <p:txBody>
          <a:bodyPr/>
          <a:lstStyle/>
          <a:p>
            <a:pPr eaLnBrk="1" hangingPunct="1"/>
            <a:r>
              <a:rPr lang="en-US" smtClean="0"/>
              <a:t>Homework and Classwork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54125"/>
            <a:ext cx="7315200" cy="5603875"/>
          </a:xfrm>
        </p:spPr>
        <p:txBody>
          <a:bodyPr/>
          <a:lstStyle/>
          <a:p>
            <a:pPr eaLnBrk="1" hangingPunct="1"/>
            <a:r>
              <a:rPr lang="en-US" smtClean="0"/>
              <a:t>What?</a:t>
            </a:r>
          </a:p>
          <a:p>
            <a:pPr lvl="1" eaLnBrk="1" hangingPunct="1"/>
            <a:r>
              <a:rPr lang="en-US" sz="2000" smtClean="0"/>
              <a:t>Reading is homework</a:t>
            </a:r>
          </a:p>
          <a:p>
            <a:pPr lvl="2" eaLnBrk="1" hangingPunct="1"/>
            <a:r>
              <a:rPr lang="en-US" sz="2000" smtClean="0"/>
              <a:t>Approximately  1/2 chapter per class</a:t>
            </a:r>
          </a:p>
          <a:p>
            <a:pPr lvl="2" eaLnBrk="1" hangingPunct="1"/>
            <a:r>
              <a:rPr lang="en-US" sz="2000" smtClean="0"/>
              <a:t>(Approximately 10-15 pages)</a:t>
            </a:r>
          </a:p>
          <a:p>
            <a:pPr lvl="1" eaLnBrk="1" hangingPunct="1"/>
            <a:r>
              <a:rPr lang="en-US" sz="2000" smtClean="0"/>
              <a:t>Notes and analysis</a:t>
            </a:r>
          </a:p>
          <a:p>
            <a:pPr lvl="1" eaLnBrk="1" hangingPunct="1"/>
            <a:r>
              <a:rPr lang="en-US" sz="2000" smtClean="0"/>
              <a:t>Terms (evidence) and context</a:t>
            </a:r>
          </a:p>
          <a:p>
            <a:pPr lvl="1" eaLnBrk="1" hangingPunct="1"/>
            <a:r>
              <a:rPr lang="en-US" sz="2000" smtClean="0"/>
              <a:t>Chapter quizzes with notes</a:t>
            </a:r>
          </a:p>
          <a:p>
            <a:pPr lvl="2" eaLnBrk="1" hangingPunct="1"/>
            <a:r>
              <a:rPr lang="en-US" sz="2000" smtClean="0"/>
              <a:t>10 questions in 10 minutes</a:t>
            </a:r>
          </a:p>
          <a:p>
            <a:pPr eaLnBrk="1" hangingPunct="1"/>
            <a:r>
              <a:rPr lang="en-US" smtClean="0"/>
              <a:t>Why?</a:t>
            </a:r>
          </a:p>
          <a:p>
            <a:pPr lvl="1" eaLnBrk="1" hangingPunct="1"/>
            <a:r>
              <a:rPr lang="en-US" sz="2000" smtClean="0"/>
              <a:t>Learn content (breadth)</a:t>
            </a:r>
          </a:p>
          <a:p>
            <a:pPr lvl="1" eaLnBrk="1" hangingPunct="1"/>
            <a:r>
              <a:rPr lang="en-US" sz="2000" smtClean="0"/>
              <a:t>Prepare for class (depth)</a:t>
            </a:r>
          </a:p>
          <a:p>
            <a:pPr lvl="2" eaLnBrk="1" hangingPunct="1"/>
            <a:r>
              <a:rPr lang="en-US" sz="2000" smtClean="0"/>
              <a:t>Focus on key subjects</a:t>
            </a:r>
          </a:p>
          <a:p>
            <a:pPr lvl="2" eaLnBrk="1" hangingPunct="1"/>
            <a:r>
              <a:rPr lang="en-US" sz="2000" smtClean="0"/>
              <a:t>Analysis</a:t>
            </a:r>
          </a:p>
          <a:p>
            <a:pPr lvl="2" eaLnBrk="1" hangingPunct="1"/>
            <a:r>
              <a:rPr lang="en-US" sz="2000" smtClean="0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23963"/>
          </a:xfrm>
        </p:spPr>
        <p:txBody>
          <a:bodyPr/>
          <a:lstStyle/>
          <a:p>
            <a:pPr eaLnBrk="1" hangingPunct="1"/>
            <a:r>
              <a:rPr lang="en-US" smtClean="0"/>
              <a:t>Unit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0325"/>
            <a:ext cx="7315200" cy="4978400"/>
          </a:xfrm>
        </p:spPr>
        <p:txBody>
          <a:bodyPr/>
          <a:lstStyle/>
          <a:p>
            <a:pPr eaLnBrk="1" hangingPunct="1"/>
            <a:r>
              <a:rPr lang="en-US" sz="2200" smtClean="0"/>
              <a:t>What?</a:t>
            </a:r>
          </a:p>
          <a:p>
            <a:pPr lvl="1" eaLnBrk="1" hangingPunct="1"/>
            <a:r>
              <a:rPr lang="en-US" sz="2200" smtClean="0"/>
              <a:t>Tests are made of parts of the APUSH test</a:t>
            </a:r>
          </a:p>
          <a:p>
            <a:pPr lvl="3" eaLnBrk="1" hangingPunct="1"/>
            <a:r>
              <a:rPr lang="en-US" sz="1800" smtClean="0"/>
              <a:t>Multiple Choice with documents</a:t>
            </a:r>
          </a:p>
          <a:p>
            <a:pPr lvl="3" eaLnBrk="1" hangingPunct="1"/>
            <a:r>
              <a:rPr lang="en-US" sz="1800" smtClean="0"/>
              <a:t>Short Answer with documents</a:t>
            </a:r>
          </a:p>
          <a:p>
            <a:pPr lvl="3" eaLnBrk="1" hangingPunct="1"/>
            <a:r>
              <a:rPr lang="en-US" sz="1800" smtClean="0"/>
              <a:t>Document Based Essay Questions with documents</a:t>
            </a:r>
          </a:p>
          <a:p>
            <a:pPr lvl="3" eaLnBrk="1" hangingPunct="1"/>
            <a:r>
              <a:rPr lang="en-US" sz="1800" smtClean="0"/>
              <a:t>Long Essay without documents</a:t>
            </a:r>
          </a:p>
          <a:p>
            <a:pPr lvl="1" eaLnBrk="1" hangingPunct="1"/>
            <a:r>
              <a:rPr lang="en-US" sz="2200" smtClean="0"/>
              <a:t>Timed per the AP test requirements</a:t>
            </a:r>
          </a:p>
          <a:p>
            <a:pPr eaLnBrk="1" hangingPunct="1"/>
            <a:r>
              <a:rPr lang="en-US" sz="2200" smtClean="0"/>
              <a:t>Why?</a:t>
            </a:r>
          </a:p>
          <a:p>
            <a:pPr lvl="1" eaLnBrk="1" hangingPunct="1"/>
            <a:r>
              <a:rPr lang="en-US" sz="2200" smtClean="0"/>
              <a:t>Demonstrate knowledge and skills</a:t>
            </a:r>
          </a:p>
          <a:p>
            <a:pPr lvl="1" eaLnBrk="1" hangingPunct="1"/>
            <a:r>
              <a:rPr lang="en-US" sz="2200" smtClean="0"/>
              <a:t>Build skills and stamina</a:t>
            </a:r>
          </a:p>
          <a:p>
            <a:pPr lvl="1" eaLnBrk="1" hangingPunct="1"/>
            <a:r>
              <a:rPr lang="en-US" sz="2200" smtClean="0"/>
              <a:t>Prepare for the AP test in May</a:t>
            </a:r>
          </a:p>
          <a:p>
            <a:pPr lvl="2" eaLnBrk="1" hangingPunct="1"/>
            <a:r>
              <a:rPr lang="en-US" sz="2200" smtClean="0"/>
              <a:t>Practice pacing</a:t>
            </a:r>
          </a:p>
          <a:p>
            <a:pPr lvl="2" eaLnBrk="1" hangingPunct="1"/>
            <a:r>
              <a:rPr lang="en-US" sz="2200" smtClean="0"/>
              <a:t>Practice using knowledge and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70000"/>
          </a:xfrm>
        </p:spPr>
        <p:txBody>
          <a:bodyPr/>
          <a:lstStyle/>
          <a:p>
            <a:pPr eaLnBrk="1" hangingPunct="1"/>
            <a:r>
              <a:rPr lang="en-US" smtClean="0"/>
              <a:t>Socratic Seminars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70000"/>
            <a:ext cx="7315200" cy="5588000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What?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000" dirty="0" smtClean="0"/>
              <a:t>30 minute group discussions of historical topics and questions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000" dirty="0" smtClean="0"/>
              <a:t>Questions are given weeks ahead and prepared</a:t>
            </a:r>
          </a:p>
          <a:p>
            <a:pPr lvl="2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000" dirty="0" smtClean="0"/>
              <a:t>Textbook</a:t>
            </a:r>
          </a:p>
          <a:p>
            <a:pPr lvl="2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000" dirty="0" smtClean="0"/>
              <a:t>Provided websites</a:t>
            </a:r>
            <a:endParaRPr lang="en-US" sz="2000" dirty="0"/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Why?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000" dirty="0" smtClean="0"/>
              <a:t>Practice using historical knowledge, analysis, and argumentation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000" dirty="0" smtClean="0"/>
              <a:t>Discuss and debate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000" dirty="0" smtClean="0"/>
              <a:t>It’s interesting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200" dirty="0" smtClean="0"/>
              <a:t>Topics: 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800" dirty="0" smtClean="0"/>
              <a:t>Jacksonian Democracy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800" dirty="0" smtClean="0"/>
              <a:t>Path to Civil War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800" dirty="0" smtClean="0"/>
              <a:t>Imperialism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800" dirty="0" smtClean="0"/>
              <a:t>Final Review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254125"/>
          </a:xfrm>
        </p:spPr>
        <p:txBody>
          <a:bodyPr/>
          <a:lstStyle/>
          <a:p>
            <a:pPr eaLnBrk="1" hangingPunct="1"/>
            <a:r>
              <a:rPr lang="en-US" smtClean="0"/>
              <a:t>Exam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1775"/>
            <a:ext cx="7315200" cy="4806950"/>
          </a:xfrm>
        </p:spPr>
        <p:txBody>
          <a:bodyPr/>
          <a:lstStyle/>
          <a:p>
            <a:pPr eaLnBrk="1" hangingPunct="1"/>
            <a:r>
              <a:rPr lang="en-US" sz="2400" smtClean="0"/>
              <a:t>Everything we do all year: reading, quizzes, classwork, tests, Socratic Seminars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 final review Socratic Seminar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Two weeks of optional tutorial and lunch guided study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1529</TotalTime>
  <Words>503</Words>
  <Application>Microsoft Macintosh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Perspective</vt:lpstr>
      <vt:lpstr>AP United States History</vt:lpstr>
      <vt:lpstr>Goals of the Course</vt:lpstr>
      <vt:lpstr>The APUSH Exam</vt:lpstr>
      <vt:lpstr>Benefits of Taking APUSH</vt:lpstr>
      <vt:lpstr>Summer Assignment</vt:lpstr>
      <vt:lpstr>Homework and Classwork</vt:lpstr>
      <vt:lpstr>Unit Tests</vt:lpstr>
      <vt:lpstr>Socratic Seminars</vt:lpstr>
      <vt:lpstr>Exam Preparation</vt:lpstr>
      <vt:lpstr>APUSH Film Fest</vt:lpstr>
    </vt:vector>
  </TitlesOfParts>
  <Company>Petaluma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United States History</dc:title>
  <dc:creator>User</dc:creator>
  <cp:lastModifiedBy>Jennifer Lounibos</cp:lastModifiedBy>
  <cp:revision>39</cp:revision>
  <dcterms:created xsi:type="dcterms:W3CDTF">2015-03-18T22:54:56Z</dcterms:created>
  <dcterms:modified xsi:type="dcterms:W3CDTF">2015-04-02T01:09:14Z</dcterms:modified>
</cp:coreProperties>
</file>